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5" r:id="rId7"/>
    <p:sldId id="264" r:id="rId8"/>
    <p:sldId id="269" r:id="rId9"/>
    <p:sldId id="266" r:id="rId10"/>
    <p:sldId id="267" r:id="rId11"/>
    <p:sldId id="268" r:id="rId12"/>
    <p:sldId id="276" r:id="rId13"/>
    <p:sldId id="270" r:id="rId14"/>
    <p:sldId id="272" r:id="rId15"/>
    <p:sldId id="273" r:id="rId16"/>
    <p:sldId id="277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0" autoAdjust="0"/>
    <p:restoredTop sz="94660"/>
  </p:normalViewPr>
  <p:slideViewPr>
    <p:cSldViewPr snapToGrid="0">
      <p:cViewPr>
        <p:scale>
          <a:sx n="75" d="100"/>
          <a:sy n="75" d="100"/>
        </p:scale>
        <p:origin x="-195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1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2A92-31C2-47F2-9853-12C95E5426A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7F09-73A0-469F-9CA9-F959D718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94" y="1486143"/>
            <a:ext cx="3898413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erdjana\Desktop\РСР_КЗК\10298530_10201152764700630_343426655777560935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972392"/>
            <a:ext cx="12515850" cy="83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433"/>
            <a:ext cx="12192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D:\_PHOTOGRAPHY\2017\6-June\Meeting_Varna_2017\MladejkiProstranstva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94637"/>
            <a:ext cx="12234863" cy="81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052"/>
            <a:ext cx="1219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rdjana\Desktop\РСР_КЗК\22051279_1915046895187141_400770435071887288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8867" cy="81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9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517" y="444729"/>
            <a:ext cx="114210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000" b="1" dirty="0"/>
              <a:t>Механизми за приобщаване на младежите към демократичния начин на </a:t>
            </a:r>
            <a:r>
              <a:rPr lang="bg-BG" sz="3000" b="1" dirty="0" smtClean="0"/>
              <a:t>живот и в посока към повишаване на социалния </a:t>
            </a:r>
            <a:r>
              <a:rPr lang="bg-BG" sz="3000" b="1" dirty="0"/>
              <a:t>и икономически потенциал на общините</a:t>
            </a:r>
            <a:r>
              <a:rPr lang="bg-BG" sz="3000" b="1" dirty="0" smtClean="0"/>
              <a:t>.</a:t>
            </a:r>
          </a:p>
          <a:p>
            <a:r>
              <a:rPr lang="bg-BG" sz="3000" b="1" dirty="0" smtClean="0"/>
              <a:t> </a:t>
            </a:r>
          </a:p>
          <a:p>
            <a:endParaRPr lang="bg-BG" sz="3000" b="1" dirty="0"/>
          </a:p>
          <a:p>
            <a:endParaRPr lang="en-US" sz="3000" dirty="0"/>
          </a:p>
          <a:p>
            <a:pPr lvl="0"/>
            <a:r>
              <a:rPr lang="en-US" sz="4000" dirty="0" smtClean="0"/>
              <a:t>1. </a:t>
            </a:r>
            <a:r>
              <a:rPr lang="bg-BG" sz="4000" dirty="0" smtClean="0"/>
              <a:t>Улеснени </a:t>
            </a:r>
            <a:r>
              <a:rPr lang="bg-BG" sz="4000" dirty="0"/>
              <a:t>процедури за съвместно партньорство с неправителствени организации в рамките на образователни институции. </a:t>
            </a:r>
            <a:endParaRPr lang="en-US" sz="4000" dirty="0"/>
          </a:p>
          <a:p>
            <a:pPr lvl="0"/>
            <a:r>
              <a:rPr lang="en-US" sz="4000" dirty="0" smtClean="0"/>
              <a:t>2. </a:t>
            </a:r>
            <a:r>
              <a:rPr lang="bg-BG" sz="4000" dirty="0" smtClean="0"/>
              <a:t>Развитие </a:t>
            </a:r>
            <a:r>
              <a:rPr lang="bg-BG" sz="4000" dirty="0"/>
              <a:t>на младежки финансови </a:t>
            </a:r>
            <a:r>
              <a:rPr lang="bg-BG" sz="4000" dirty="0" err="1"/>
              <a:t>грантове</a:t>
            </a:r>
            <a:r>
              <a:rPr lang="bg-BG" sz="4000" dirty="0"/>
              <a:t> към общинските бюджети.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9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rdjana\Desktop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2130232"/>
            <a:ext cx="12192000" cy="23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952" y="512820"/>
            <a:ext cx="111162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4000" dirty="0"/>
              <a:t>Повишаване на гражданската активност, чрез провеждане на местна младежка академия </a:t>
            </a:r>
            <a:endParaRPr lang="bg-BG" sz="4000" dirty="0" smtClean="0"/>
          </a:p>
          <a:p>
            <a:pPr lvl="0"/>
            <a:endParaRPr lang="en-US" sz="4000" dirty="0"/>
          </a:p>
          <a:p>
            <a:pPr lvl="0"/>
            <a:r>
              <a:rPr lang="bg-BG" sz="4000" dirty="0">
                <a:solidFill>
                  <a:schemeClr val="bg1"/>
                </a:solidFill>
              </a:rPr>
              <a:t>Сътрудничество на Общината заедно с организирани и неорганизирани младежи на територията на дадена </a:t>
            </a:r>
            <a:r>
              <a:rPr lang="bg-BG" sz="4000" dirty="0" smtClean="0">
                <a:solidFill>
                  <a:schemeClr val="bg1"/>
                </a:solidFill>
              </a:rPr>
              <a:t>община</a:t>
            </a:r>
            <a:endParaRPr lang="bg-BG" sz="4000" dirty="0" smtClean="0"/>
          </a:p>
          <a:p>
            <a:pPr lvl="0"/>
            <a:endParaRPr lang="en-US" sz="4000" dirty="0"/>
          </a:p>
          <a:p>
            <a:pPr lvl="0"/>
            <a:r>
              <a:rPr lang="bg-BG" sz="4000" dirty="0"/>
              <a:t>Консултация по отношение изготвяне на Планове за младежта и Стратегии за младежта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85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530" y="80281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4000" b="1" dirty="0"/>
              <a:t>Контекст </a:t>
            </a:r>
            <a:r>
              <a:rPr lang="bg-BG" sz="4000" b="1" dirty="0" smtClean="0"/>
              <a:t>Образование</a:t>
            </a:r>
          </a:p>
          <a:p>
            <a:endParaRPr lang="en-US" sz="4000" dirty="0"/>
          </a:p>
          <a:p>
            <a:pPr lvl="0"/>
            <a:r>
              <a:rPr lang="bg-BG" sz="4000" dirty="0"/>
              <a:t>Допускане на младежки клубове по интереси да се създават в училищата</a:t>
            </a:r>
            <a:r>
              <a:rPr lang="bg-BG" sz="4000" dirty="0" smtClean="0"/>
              <a:t>;</a:t>
            </a:r>
          </a:p>
          <a:p>
            <a:pPr lvl="0"/>
            <a:endParaRPr lang="en-US" sz="4000" dirty="0"/>
          </a:p>
          <a:p>
            <a:pPr lvl="0"/>
            <a:r>
              <a:rPr lang="bg-BG" sz="4000" dirty="0"/>
              <a:t>Наръчник за училищно самоуправление;</a:t>
            </a:r>
            <a:endParaRPr lang="en-US" sz="4000" dirty="0"/>
          </a:p>
        </p:txBody>
      </p:sp>
      <p:pic>
        <p:nvPicPr>
          <p:cNvPr id="5" name="Picture 2" descr="Image result for flat design umbrell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48" y="483028"/>
            <a:ext cx="5040771" cy="50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7030" y="62501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4000" b="1" dirty="0" smtClean="0"/>
              <a:t>Срещи по места</a:t>
            </a:r>
          </a:p>
          <a:p>
            <a:endParaRPr lang="en-US" sz="4000" dirty="0"/>
          </a:p>
          <a:p>
            <a:pPr lvl="0"/>
            <a:r>
              <a:rPr lang="bg-BG" sz="4000" dirty="0" smtClean="0"/>
              <a:t>Среща с представители на Община, администрация, отговорни за провеждане на политики</a:t>
            </a:r>
          </a:p>
          <a:p>
            <a:pPr lvl="0"/>
            <a:endParaRPr lang="en-US" sz="4000" dirty="0"/>
          </a:p>
          <a:p>
            <a:pPr lvl="0"/>
            <a:r>
              <a:rPr lang="bg-BG" sz="4000" dirty="0" smtClean="0"/>
              <a:t>Среща с младежи и младежки организации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9403"/>
            <a:ext cx="35814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6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5977" y="80552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g-BG" sz="4000" dirty="0" smtClean="0"/>
              <a:t>Социално предприемачество</a:t>
            </a:r>
          </a:p>
          <a:p>
            <a:pPr lvl="0"/>
            <a:endParaRPr lang="en-US" sz="4000" dirty="0"/>
          </a:p>
          <a:p>
            <a:pPr lvl="0"/>
            <a:r>
              <a:rPr lang="bg-BG" sz="4000" dirty="0" smtClean="0"/>
              <a:t>Методология </a:t>
            </a:r>
            <a:r>
              <a:rPr lang="bg-BG" sz="4000" dirty="0"/>
              <a:t>за създаване и управление на Социално </a:t>
            </a:r>
            <a:r>
              <a:rPr lang="bg-BG" sz="4000" dirty="0" smtClean="0"/>
              <a:t>предприятие</a:t>
            </a:r>
          </a:p>
          <a:p>
            <a:pPr lvl="0"/>
            <a:endParaRPr lang="bg-BG" sz="4000" dirty="0"/>
          </a:p>
          <a:p>
            <a:pPr lvl="0"/>
            <a:r>
              <a:rPr lang="bg-BG" sz="4000" dirty="0" smtClean="0"/>
              <a:t>Пазар на труда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6" y="715628"/>
            <a:ext cx="32670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7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Младежки пространства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2329" y="1837230"/>
            <a:ext cx="10201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4000" dirty="0" smtClean="0"/>
              <a:t>Социално предприемачество</a:t>
            </a:r>
          </a:p>
          <a:p>
            <a:pPr lvl="0"/>
            <a:endParaRPr lang="en-US" sz="4000" dirty="0"/>
          </a:p>
          <a:p>
            <a:pPr lvl="0"/>
            <a:r>
              <a:rPr lang="bg-BG" sz="4000" dirty="0" smtClean="0"/>
              <a:t>Методология </a:t>
            </a:r>
            <a:r>
              <a:rPr lang="bg-BG" sz="4000" dirty="0"/>
              <a:t>за създаване и управление на Социално </a:t>
            </a:r>
            <a:r>
              <a:rPr lang="bg-BG" sz="4000" dirty="0" smtClean="0"/>
              <a:t>предприятие</a:t>
            </a:r>
          </a:p>
          <a:p>
            <a:pPr lvl="0"/>
            <a:endParaRPr lang="bg-BG" sz="4000" dirty="0"/>
          </a:p>
          <a:p>
            <a:pPr lvl="0"/>
            <a:r>
              <a:rPr lang="bg-BG" sz="4000" dirty="0" smtClean="0"/>
              <a:t>Пазар на труда</a:t>
            </a:r>
            <a:endParaRPr lang="en-US" sz="4000" dirty="0"/>
          </a:p>
        </p:txBody>
      </p:sp>
      <p:pic>
        <p:nvPicPr>
          <p:cNvPr id="8194" name="Picture 2" descr="C:\Users\merdjana\Desktop\РСР_КЗК\19388298_1781236218558572_568659934732292093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-1668114"/>
            <a:ext cx="12792294" cy="85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7007"/>
            <a:ext cx="12192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868" y="753018"/>
            <a:ext cx="655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Защо съществува НМФ</a:t>
            </a:r>
            <a:endParaRPr lang="en-US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1" y="275529"/>
            <a:ext cx="901724" cy="8987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6423" y="2517315"/>
            <a:ext cx="5546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Национален младежки форум /НМФ/ е </a:t>
            </a:r>
            <a:r>
              <a:rPr lang="bg-BG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най-голямата младежка чадърна организация в България</a:t>
            </a:r>
            <a:r>
              <a:rPr lang="bg-BG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която включва в състава </a:t>
            </a:r>
            <a:r>
              <a:rPr lang="bg-BG" i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си </a:t>
            </a:r>
            <a:r>
              <a:rPr lang="bg-BG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48 </a:t>
            </a:r>
            <a:r>
              <a:rPr lang="bg-BG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младежки организации от цялата страна.</a:t>
            </a:r>
          </a:p>
          <a:p>
            <a:pPr algn="just"/>
            <a:endParaRPr lang="bg-BG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bg-BG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Основната мисия на организацията е </a:t>
            </a:r>
            <a:r>
              <a:rPr lang="bg-BG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да изведе на преден план ролята и значението на младежките организации и младежката работа</a:t>
            </a:r>
            <a:r>
              <a:rPr lang="bg-BG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в развитието и създаването на активни и компетентни млади хора, които могат да се реализират и допринесат за едно проспериращо общество.</a:t>
            </a:r>
          </a:p>
        </p:txBody>
      </p:sp>
      <p:pic>
        <p:nvPicPr>
          <p:cNvPr id="1026" name="Picture 2" descr="Image result for flat design umbrell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9" y="2517314"/>
            <a:ext cx="3139321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800000">
            <a:off x="8451541" y="834753"/>
            <a:ext cx="2302494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91440" rtlCol="0" anchor="ctr">
            <a:spAutoFit/>
          </a:bodyPr>
          <a:lstStyle/>
          <a:p>
            <a:pPr algn="ctr"/>
            <a:r>
              <a:rPr lang="bg-BG" sz="40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Защо?</a:t>
            </a:r>
            <a:endParaRPr lang="en-US" sz="48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029777">
            <a:off x="757710" y="6040969"/>
            <a:ext cx="2678764" cy="3539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45720" rtlCol="0" anchor="ctr">
            <a:spAutoFit/>
          </a:bodyPr>
          <a:lstStyle/>
          <a:p>
            <a:pPr algn="ctr"/>
            <a:r>
              <a:rPr lang="bg-BG" sz="20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Ценности на НМФ</a:t>
            </a:r>
            <a:endParaRPr lang="en-US" sz="28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7723" y="6278494"/>
            <a:ext cx="9507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свобода, толерантност, справедливост, равенство, прозрачност, представителност</a:t>
            </a:r>
          </a:p>
        </p:txBody>
      </p:sp>
    </p:spTree>
    <p:extLst>
      <p:ext uri="{BB962C8B-B14F-4D97-AF65-F5344CB8AC3E}">
        <p14:creationId xmlns:p14="http://schemas.microsoft.com/office/powerpoint/2010/main" val="5489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0017" y="753018"/>
            <a:ext cx="7091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Как постига мисията си</a:t>
            </a:r>
          </a:p>
          <a:p>
            <a:pPr algn="ctr"/>
            <a:r>
              <a:rPr lang="bg-BG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НМФ</a:t>
            </a:r>
            <a:endParaRPr lang="en-US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1" y="275529"/>
            <a:ext cx="901724" cy="898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00000">
            <a:off x="9224274" y="715919"/>
            <a:ext cx="2302494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91440" rtlCol="0" anchor="ctr">
            <a:spAutoFit/>
          </a:bodyPr>
          <a:lstStyle/>
          <a:p>
            <a:pPr algn="ctr"/>
            <a:r>
              <a:rPr lang="bg-BG" sz="40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Как?</a:t>
            </a:r>
            <a:endParaRPr lang="en-US" sz="48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6"/>
          <a:stretch/>
        </p:blipFill>
        <p:spPr>
          <a:xfrm>
            <a:off x="0" y="2322678"/>
            <a:ext cx="12192000" cy="43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erdjana\Desktop\РСР_КЗК\15440426_1509711129054055_1838820112134527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53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rdjana\Desktop\НМФ_работнаГрупа_ММРП\Design_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735" y="486318"/>
            <a:ext cx="984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Статистически разрез</a:t>
            </a:r>
            <a:endParaRPr lang="en-US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735" y="1714319"/>
            <a:ext cx="10228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bg-BG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561" y="2140798"/>
            <a:ext cx="11014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125</a:t>
            </a:r>
            <a:r>
              <a:rPr lang="bg-BG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125</a:t>
            </a:r>
            <a:r>
              <a:rPr lang="bg-BG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Статистика НСИ към 31.12.2016</a:t>
            </a:r>
            <a:endParaRPr lang="bg-BG" sz="4000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561" y="1408159"/>
            <a:ext cx="920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Младежи в България /15-29/</a:t>
            </a:r>
            <a:endParaRPr lang="en-US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61" y="3269492"/>
            <a:ext cx="920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Югозападен район</a:t>
            </a:r>
            <a:endParaRPr lang="en-US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561" y="4021004"/>
            <a:ext cx="1066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364 960 </a:t>
            </a:r>
            <a:r>
              <a:rPr lang="bg-BG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Статистика НСИ към 31.12.2016</a:t>
            </a:r>
            <a:endParaRPr lang="bg-BG" sz="4000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561" y="4903712"/>
            <a:ext cx="3304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15-19</a:t>
            </a:r>
            <a:r>
              <a:rPr lang="en-US" sz="3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bg-BG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86 155</a:t>
            </a:r>
            <a:r>
              <a:rPr lang="en-US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  <a:r>
              <a:rPr lang="bg-BG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bg-BG" sz="3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20-24</a:t>
            </a:r>
            <a:r>
              <a:rPr lang="en-US" sz="3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bg-BG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114 398</a:t>
            </a:r>
            <a:r>
              <a:rPr lang="en-US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bg-BG" sz="3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25-29</a:t>
            </a:r>
            <a:r>
              <a:rPr lang="en-US" sz="3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bg-BG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164 407</a:t>
            </a:r>
            <a:r>
              <a:rPr lang="en-US" sz="3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735" y="486318"/>
            <a:ext cx="9841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Предизвикателства </a:t>
            </a:r>
          </a:p>
          <a:p>
            <a:pPr algn="ctr"/>
            <a:r>
              <a:rPr lang="bg-BG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 младите хора в България</a:t>
            </a:r>
            <a:endParaRPr lang="en-US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1" y="275529"/>
            <a:ext cx="901724" cy="898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00000">
            <a:off x="9656675" y="661550"/>
            <a:ext cx="2302494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91440" rtlCol="0" anchor="ctr">
            <a:spAutoFit/>
          </a:bodyPr>
          <a:lstStyle/>
          <a:p>
            <a:pPr algn="ctr"/>
            <a:r>
              <a:rPr lang="bg-BG" sz="40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План</a:t>
            </a:r>
            <a:endParaRPr lang="en-US" sz="4800" b="1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4226" y="2136780"/>
            <a:ext cx="10228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Безработица.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Липса на умения.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Несигурна политическа среда.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Обществени предразсъдъци.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Изпадане от образователната система.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Трудно достигане до безработни, изключени, </a:t>
            </a:r>
            <a:r>
              <a:rPr lang="bg-BG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маргинализирани</a:t>
            </a: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групи.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Други.</a:t>
            </a:r>
          </a:p>
          <a:p>
            <a:pPr marL="342900" indent="-342900" algn="just">
              <a:buFont typeface="+mj-lt"/>
              <a:buAutoNum type="arabicPeriod"/>
            </a:pPr>
            <a:endParaRPr lang="bg-BG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erdjana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rdjana\Desktop\РСР_КЗК\16903562_1623455471012953_332843061328186479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8016"/>
            <a:ext cx="12192000" cy="81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61910"/>
            <a:ext cx="12182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327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Младежки пространства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Найден Рашков</dc:creator>
  <cp:lastModifiedBy>merdjana</cp:lastModifiedBy>
  <cp:revision>61</cp:revision>
  <dcterms:created xsi:type="dcterms:W3CDTF">2017-03-19T12:15:16Z</dcterms:created>
  <dcterms:modified xsi:type="dcterms:W3CDTF">2017-12-06T07:03:45Z</dcterms:modified>
</cp:coreProperties>
</file>